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5" r:id="rId12"/>
    <p:sldId id="28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5" r:id="rId22"/>
    <p:sldId id="278" r:id="rId23"/>
    <p:sldId id="279" r:id="rId24"/>
    <p:sldId id="282" r:id="rId25"/>
    <p:sldId id="280" r:id="rId26"/>
    <p:sldId id="281" r:id="rId27"/>
    <p:sldId id="283" r:id="rId28"/>
    <p:sldId id="287" r:id="rId29"/>
    <p:sldId id="292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C00000"/>
                </a:solidFill>
                <a:latin typeface="a_AlternaBrk" pitchFamily="34" charset="-52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a_AlternaBrk" pitchFamily="34" charset="-52"/>
              </a:rPr>
            </a:br>
            <a:r>
              <a:rPr lang="ru-RU" sz="6600" dirty="0" smtClean="0">
                <a:solidFill>
                  <a:srgbClr val="C00000"/>
                </a:solidFill>
                <a:latin typeface="a_AlternaBrk" pitchFamily="34" charset="-52"/>
              </a:rPr>
              <a:t>Бул</a:t>
            </a:r>
            <a:r>
              <a:rPr lang="uk-UA" sz="6600" dirty="0" smtClean="0">
                <a:solidFill>
                  <a:srgbClr val="C00000"/>
                </a:solidFill>
                <a:latin typeface="a_AlternaBrk" pitchFamily="34" charset="-52"/>
              </a:rPr>
              <a:t>інг в учнівському середовищі</a:t>
            </a:r>
            <a:br>
              <a:rPr lang="uk-UA" sz="6600" dirty="0" smtClean="0">
                <a:solidFill>
                  <a:srgbClr val="C00000"/>
                </a:solidFill>
                <a:latin typeface="a_AlternaBrk" pitchFamily="34" charset="-52"/>
              </a:rPr>
            </a:br>
            <a:r>
              <a:rPr lang="uk-UA" sz="6600" dirty="0" smtClean="0">
                <a:solidFill>
                  <a:srgbClr val="C00000"/>
                </a:solidFill>
                <a:latin typeface="a_AlternaBrk" pitchFamily="34" charset="-52"/>
              </a:rPr>
              <a:t/>
            </a:r>
            <a:br>
              <a:rPr lang="uk-UA" sz="6600" dirty="0" smtClean="0">
                <a:solidFill>
                  <a:srgbClr val="C00000"/>
                </a:solidFill>
                <a:latin typeface="a_AlternaBrk" pitchFamily="34" charset="-52"/>
              </a:rPr>
            </a:br>
            <a:r>
              <a:rPr lang="uk-UA" sz="6600" dirty="0">
                <a:solidFill>
                  <a:srgbClr val="C00000"/>
                </a:solidFill>
                <a:latin typeface="a_AlternaBrk" pitchFamily="34" charset="-52"/>
              </a:rPr>
              <a:t/>
            </a:r>
            <a:br>
              <a:rPr lang="uk-UA" sz="6600" dirty="0">
                <a:solidFill>
                  <a:srgbClr val="C00000"/>
                </a:solidFill>
                <a:latin typeface="a_AlternaBrk" pitchFamily="34" charset="-52"/>
              </a:rPr>
            </a:br>
            <a:r>
              <a:rPr lang="uk-UA" sz="3600" dirty="0" smtClean="0">
                <a:solidFill>
                  <a:srgbClr val="C00000"/>
                </a:solidFill>
                <a:latin typeface="a_AlternaBrk" pitchFamily="34" charset="-52"/>
              </a:rPr>
              <a:t>Розробила:</a:t>
            </a:r>
            <a:br>
              <a:rPr lang="uk-UA" sz="3600" dirty="0" smtClean="0">
                <a:solidFill>
                  <a:srgbClr val="C00000"/>
                </a:solidFill>
                <a:latin typeface="a_AlternaBrk" pitchFamily="34" charset="-52"/>
              </a:rPr>
            </a:br>
            <a:r>
              <a:rPr lang="uk-UA" sz="3600" dirty="0" smtClean="0">
                <a:solidFill>
                  <a:srgbClr val="C00000"/>
                </a:solidFill>
                <a:latin typeface="a_AlternaBrk" pitchFamily="34" charset="-52"/>
              </a:rPr>
              <a:t>Соціальний педагог</a:t>
            </a:r>
            <a:br>
              <a:rPr lang="uk-UA" sz="3600" dirty="0" smtClean="0">
                <a:solidFill>
                  <a:srgbClr val="C00000"/>
                </a:solidFill>
                <a:latin typeface="a_AlternaBrk" pitchFamily="34" charset="-52"/>
              </a:rPr>
            </a:br>
            <a:r>
              <a:rPr lang="uk-UA" sz="3600" dirty="0" smtClean="0">
                <a:solidFill>
                  <a:srgbClr val="C00000"/>
                </a:solidFill>
                <a:latin typeface="a_AlternaBrk" pitchFamily="34" charset="-52"/>
              </a:rPr>
              <a:t>Слободенюк А.Д.</a:t>
            </a:r>
            <a:endParaRPr lang="ru-RU" sz="3600" dirty="0">
              <a:solidFill>
                <a:srgbClr val="C00000"/>
              </a:solidFill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001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8927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7" y="0"/>
            <a:ext cx="4565073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57854" cy="37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2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/>
            </a:r>
            <a:b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Економічний </a:t>
            </a:r>
            <a:r>
              <a:rPr lang="uk-UA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булінг</a:t>
            </a: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/>
            </a:r>
            <a:b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крадіжки, пошкодження або знищення одягу або інших особистих речей жертви, вимагання грошей, тощо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/>
            </a:r>
            <a:b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4388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Сексуальний </a:t>
            </a:r>
            <a:r>
              <a:rPr lang="uk-UA" sz="48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булінг</a:t>
            </a:r>
            <a:r>
              <a:rPr lang="uk-UA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/>
            </a:r>
            <a:br>
              <a:rPr lang="uk-UA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принизливі</a:t>
            </a:r>
            <a:b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погляди, жести, образливі рухи</a:t>
            </a:r>
            <a:b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тіла, прізвиська </a:t>
            </a:r>
            <a:b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сексуального характеру, зйомки</a:t>
            </a:r>
            <a:b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в роздягальнях, поширення</a:t>
            </a:r>
            <a:b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образливих чуток, сексуальні</a:t>
            </a:r>
            <a:b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загрози, жарти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тощо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55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91440" indent="0" algn="ctr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/>
            </a:r>
            <a:b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</a:br>
            <a:r>
              <a:rPr lang="uk-UA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Кіберзалякування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/>
            </a:r>
            <a:b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</a:br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кібербулінг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 </a:t>
            </a:r>
            <a:r>
              <a:rPr lang="uk-U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полягає в звинуваченні когось з використанням образливих слів, брехні і неправдивих чуток за допомогою електронної пошти, текстових повідомлень і повідомлень в соціальних мережах.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Calibri"/>
                <a:cs typeface="Times New Roman"/>
              </a:rPr>
            </a:b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143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5" y="-2"/>
            <a:ext cx="4457215" cy="32849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81" y="3284985"/>
            <a:ext cx="4721273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81" y="-1"/>
            <a:ext cx="4705220" cy="3284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4985"/>
            <a:ext cx="4438781" cy="35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3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/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5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Основні механізми розвитку </a:t>
            </a:r>
            <a:r>
              <a:rPr lang="uk-UA" sz="5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булінгу</a:t>
            </a:r>
            <a:r>
              <a:rPr lang="uk-UA" sz="5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</a:t>
            </a:r>
            <a:br>
              <a:rPr lang="uk-UA" sz="5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СТРАХ ЗАЗДРОЩІ ТА КОНКУРЕНЦІЯ БАЖАННЯ ПІДПОРЯДКОВУВАТИ ВЛАСНІЙ ВОЛІ БАЖАННЯ ВИТІСНИТИ КОГОСЬ ІЗ ГРУПИ БАЖАННЯ ПРИНИЗИТИ ІНШОГО</a:t>
            </a:r>
            <a:endParaRPr lang="uk-UA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228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</a:t>
            </a: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включає головні компоненти:</a:t>
            </a:r>
            <a:b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агресивна і негативна поведінка; 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здійснюється регулярно;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відбувається у стосунках, учасники яких мають неоднакову владу;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така поведінка є навмисною</a:t>
            </a:r>
            <a:endParaRPr lang="uk-UA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27998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Мотивацією</a:t>
            </a:r>
            <a:r>
              <a:rPr lang="ru-RU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до </a:t>
            </a:r>
            <a:r>
              <a:rPr lang="ru-RU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булінгу</a:t>
            </a:r>
            <a:r>
              <a:rPr lang="ru-RU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</a:t>
            </a:r>
            <a:r>
              <a:rPr lang="ru-RU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стає</a:t>
            </a:r>
            <a:r>
              <a:rPr lang="ru-RU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: </a:t>
            </a:r>
            <a:br>
              <a:rPr lang="ru-RU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заздрість, помста, відчуття неприязні, прагнення відновити справедливість; 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боротьба за владу;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потреба підпорядкування лідерові, нейтралізації суперника, самоствердження тощо</a:t>
            </a:r>
            <a:endParaRPr lang="uk-UA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887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Підлітки дискримінуються </a:t>
            </a:r>
            <a:r>
              <a:rPr lang="ru-RU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за такими </a:t>
            </a: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ознаками:</a:t>
            </a:r>
            <a:r>
              <a:rPr lang="uk-UA" sz="4800" b="0" dirty="0">
                <a:solidFill>
                  <a:srgbClr val="676767"/>
                </a:solidFill>
                <a:effectLst/>
                <a:latin typeface="Open Sans"/>
              </a:rPr>
              <a:t/>
            </a:r>
            <a:br>
              <a:rPr lang="uk-UA" sz="4800" b="0" dirty="0">
                <a:solidFill>
                  <a:srgbClr val="676767"/>
                </a:solidFill>
                <a:effectLst/>
                <a:latin typeface="Open Sans"/>
              </a:rPr>
            </a:br>
            <a:r>
              <a:rPr lang="uk-UA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стать та вік, релігійні переконання, хвороби, етнічне походження, інвалідність, місце проживання, сімейний стан,майновий стан, зовнішність,мова,відсутність досвіду життя в колективі,</a:t>
            </a:r>
            <a:br>
              <a:rPr lang="uk-UA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низький інтелект, страх перед навчальним закладом</a:t>
            </a: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/>
            </a:r>
            <a:b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endParaRPr lang="uk-UA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03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52"/>
            <a:ext cx="3275856" cy="2618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2411760" cy="4229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28899"/>
            <a:ext cx="3605463" cy="4229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23" y="10552"/>
            <a:ext cx="3126776" cy="2618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55" y="2594262"/>
            <a:ext cx="3162336" cy="4229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80" y="-14810"/>
            <a:ext cx="3029399" cy="26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«У свідомості деяких громадян насильницька модель поведінки стає найбільш привабливою, бо вона в їхній свідомості найбільш ефективна. Вони бачать, що таким чином досягають результатів політики, рейдери, люди на вулицях»</a:t>
            </a:r>
            <a:endParaRPr lang="uk-UA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43517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22" y="-11329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/>
            </a:r>
            <a:b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Харкатеристика</a:t>
            </a: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агресора </a:t>
            </a:r>
            <a:r>
              <a:rPr lang="uk-UA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булінгу</a:t>
            </a: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:</a:t>
            </a:r>
            <a:r>
              <a:rPr lang="uk-UA" sz="4800" b="0" dirty="0">
                <a:solidFill>
                  <a:srgbClr val="676767"/>
                </a:solidFill>
                <a:effectLst/>
                <a:latin typeface="Open Sans"/>
              </a:rPr>
              <a:t/>
            </a:r>
            <a:br>
              <a:rPr lang="uk-UA" sz="4800" b="0" dirty="0">
                <a:solidFill>
                  <a:srgbClr val="676767"/>
                </a:solidFill>
                <a:effectLst/>
                <a:latin typeface="Open Sans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неврівноваженість;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самозакоханість; 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надмірна злість, ворожість;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бажання «почухати кулаки»; підвищене положення в суспільстві.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endParaRPr lang="uk-UA" sz="4800" u="sng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28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5769"/>
            <a:ext cx="8568952" cy="317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8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Наслідки для жертви </a:t>
            </a:r>
            <a:r>
              <a:rPr lang="uk-UA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булінгу</a:t>
            </a: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:</a:t>
            </a:r>
            <a:b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Навіть 1 випадок </a:t>
            </a:r>
            <a:r>
              <a:rPr lang="uk-UA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булінгу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залишає глибокий емоційний шрам, що вимагає спеціальної роботи психолога. 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Розлади психіки У більшості випадків залишаються самотніми на все життя. </a:t>
            </a:r>
            <a:endParaRPr lang="uk-UA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44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064"/>
            <a:ext cx="9143999" cy="6872064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Підлітки починають більше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спілкуються 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в соціальних мережах, ніж в реальному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світі, труднощі 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у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взаєминах;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Результатом </a:t>
            </a:r>
            <a:r>
              <a:rPr lang="uk-UA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булінгу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дуже часто бувають фізичні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нездужання;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Можливі 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розлади сну і переростання травми в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психосоматику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7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_AlternaBrk" pitchFamily="34" charset="-52"/>
              </a:rPr>
              <a:t>Риси жертв </a:t>
            </a:r>
            <a:r>
              <a:rPr lang="uk-UA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_AlternaBrk" pitchFamily="34" charset="-52"/>
              </a:rPr>
              <a:t>булінгу</a:t>
            </a:r>
            <a:endParaRPr lang="ru-RU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_AlternaBrk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Для успішної боротьби з </a:t>
            </a:r>
            <a:r>
              <a:rPr lang="uk-UA" sz="4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булінгом</a:t>
            </a:r>
            <a:r>
              <a:rPr lang="uk-UA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</a:t>
            </a:r>
            <a:br>
              <a:rPr lang="uk-UA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всі члени училищної спільноти повинні прийти до єдиної думки, що насильство, цькування, дискримінація за будь-якою ознакою, сексуальні домагання, нетерпимість є </a:t>
            </a:r>
            <a:r>
              <a:rPr lang="uk-UA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НЕПРИЙНЯТНИМИ. </a:t>
            </a:r>
            <a:r>
              <a:rPr lang="uk-UA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Кожен повинен знати про те, в яких формах </a:t>
            </a:r>
            <a:br>
              <a:rPr lang="uk-UA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може проявлятися насильство і цькування і як від нього страждають люди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/>
            </a:r>
            <a:b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endParaRPr lang="uk-U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157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/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Дисциплінарні заходи </a:t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повинні мати виховний, а не каральний характер. Осуд, зауваження,догана мають бути спрямовані на вчинок учня, його можливі наслідки, а не на особистість порушника правил</a:t>
            </a:r>
            <a:endParaRPr lang="uk-UA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978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/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Необхідно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запровадити механізми повідомлення про випадки насильства, щоб учні не боялися цього робити. Ці 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механізми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повинні забезпечувати </a:t>
            </a:r>
            <a:r>
              <a:rPr lang="ru-RU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учням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підтримку і конфіденційність, бути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тактовн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ими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25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835292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6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2493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0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(від англ.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bully –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хуліган, задирака, грубіян, «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to bully» –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задиратися, знущатися) – тривалий процес свідомого жорстокого ставлення, агресив-ної поведінки з метою заподіяти шкоду, викликати страх, тривогу або ж створити негативне середо-вище для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людини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3225722" cy="1892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25144"/>
            <a:ext cx="3036432" cy="1892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64905"/>
            <a:ext cx="3036432" cy="1892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39386"/>
            <a:ext cx="3225722" cy="19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6" y="3573016"/>
            <a:ext cx="8568774" cy="2957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6" y="332656"/>
            <a:ext cx="856877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40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36712"/>
            <a:ext cx="85725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545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8424936" cy="2835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7" y="260648"/>
            <a:ext cx="846271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06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/>
            </a:r>
            <a:b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Дякую за увагу!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2" y="1988840"/>
            <a:ext cx="8115120" cy="42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5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1. </a:t>
            </a:r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в учнівському середовищі;</a:t>
            </a:r>
            <a:b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2. </a:t>
            </a:r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на роботі (МОБІНГ);</a:t>
            </a:r>
            <a:b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3. </a:t>
            </a:r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Булінг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  <a:t> в сім’ї.</a:t>
            </a:r>
            <a:b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</a:rPr>
            </a:br>
            <a:endParaRPr lang="uk-U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254074" cy="21476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6872"/>
            <a:ext cx="3150096" cy="2147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73089"/>
            <a:ext cx="4176464" cy="25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Психологічний </a:t>
            </a:r>
            <a:r>
              <a:rPr lang="uk-UA" sz="5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булінг</a:t>
            </a:r>
            <a:r>
              <a:rPr lang="uk-UA" sz="5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/>
            </a:r>
            <a:br>
              <a:rPr lang="uk-UA" sz="5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це 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словесне знущання або залякування за допомогою жорстоких слів, яке включає в себе постійні образи, погрози і неповажні коментарі про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будь-кого. Діти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, які зазнали вербального </a:t>
            </a:r>
            <a:r>
              <a:rPr lang="uk-UA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булінгу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, часто замикаються </a:t>
            </a:r>
            <a:r>
              <a:rPr lang="uk-UA" sz="4800" dirty="0">
                <a:solidFill>
                  <a:srgbClr val="C00000"/>
                </a:solidFill>
                <a:effectLst/>
                <a:latin typeface="a_AlternaBrk" pitchFamily="34" charset="-52"/>
                <a:ea typeface="Times New Roman"/>
              </a:rPr>
              <a:t>в 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собі</a:t>
            </a:r>
            <a:endParaRPr lang="ru-RU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6632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27985" cy="3562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2462"/>
            <a:ext cx="9133950" cy="3284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1"/>
            <a:ext cx="4716016" cy="35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7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91440" indent="0" algn="ctr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Фізичний </a:t>
            </a:r>
            <a:r>
              <a:rPr lang="uk-UA" sz="48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 </a:t>
            </a:r>
            <a:r>
              <a:rPr lang="uk-UA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булін</a:t>
            </a: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г</a:t>
            </a:r>
            <a:b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фізичне залякування або булінг за допомогою агресивного фізичного залякування полягає у багаторазово повторюваних ударах, стусанах, підніжках, блокуванні, поштовхах і дотиках небажаним і неналежним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чином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Calibri"/>
                <a:cs typeface="Times New Roman"/>
              </a:rPr>
            </a:b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179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3284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" y="3284984"/>
            <a:ext cx="4519322" cy="3573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644008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398"/>
            <a:ext cx="4644008" cy="32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91440" indent="0" algn="ctr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Соціальний </a:t>
            </a:r>
            <a:r>
              <a:rPr lang="uk-UA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>булінг</a:t>
            </a:r>
            <a: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  <a:t/>
            </a:r>
            <a:br>
              <a:rPr lang="uk-UA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</a:rPr>
            </a:b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соціальне залякування або </a:t>
            </a:r>
            <a:r>
              <a:rPr lang="uk-UA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булінг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 із застосуванням тактики ізоляції припускає, що когось навмисно не допускають до участі в роботі групи, будь це трапеза за обіднім столом,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заняття </a:t>
            </a:r>
            <a:r>
              <a:rPr lang="uk-U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спортом або ж громадська 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Times New Roman"/>
                <a:cs typeface="Times New Roman"/>
              </a:rPr>
              <a:t>діяльність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ternaBrk" pitchFamily="34" charset="-52"/>
                <a:ea typeface="Calibri"/>
                <a:cs typeface="Times New Roman"/>
              </a:rPr>
            </a:b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ternaBr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758192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195</TotalTime>
  <Words>143</Words>
  <Application>Microsoft Office PowerPoint</Application>
  <PresentationFormat>Экран (4:3)</PresentationFormat>
  <Paragraphs>22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 Булінг в учнівському середовищі   Розробила: Соціальний педагог Слободенюк А.Д.</vt:lpstr>
      <vt:lpstr>«У свідомості деяких громадян насильницька модель поведінки стає найбільш привабливою, бо вона в їхній свідомості найбільш ефективна. Вони бачать, що таким чином досягають результатів політики, рейдери, люди на вулицях»</vt:lpstr>
      <vt:lpstr>Булінг (від англ. bully – хуліган, задирака, грубіян, «to bully» – задиратися, знущатися) – тривалий процес свідомого жорстокого ставлення, агресив-ної поведінки з метою заподіяти шкоду, викликати страх, тривогу або ж створити негативне середо-вище для людини</vt:lpstr>
      <vt:lpstr>1. Булінг в учнівському середовищі;  2. Булінг на роботі (МОБІНГ);  3. Булінг в сім’ї. </vt:lpstr>
      <vt:lpstr>Психологічний булінг це словесне знущання або залякування за допомогою жорстоких слів, яке включає в себе постійні образи, погрози і неповажні коментарі про будь-кого. Діти, які зазнали вербального булінгу, часто замикаються в собі</vt:lpstr>
      <vt:lpstr>Презентация PowerPoint</vt:lpstr>
      <vt:lpstr>Фізичний  булінг фізичне залякування або булінг за допомогою агресивного фізичного залякування полягає у багаторазово повторюваних ударах, стусанах, підніжках, блокуванні, поштовхах і дотиках небажаним і неналежним чином </vt:lpstr>
      <vt:lpstr>Презентация PowerPoint</vt:lpstr>
      <vt:lpstr>Соціальний булінг соціальне залякування або булінг із застосуванням тактики ізоляції припускає, що когось навмисно не допускають до участі в роботі групи, будь це трапеза за обіднім столом, заняття спортом або ж громадська діяльність </vt:lpstr>
      <vt:lpstr>Презентация PowerPoint</vt:lpstr>
      <vt:lpstr> Економічний булінг крадіжки, пошкодження або знищення одягу або інших особистих речей жертви, вимагання грошей, тощо </vt:lpstr>
      <vt:lpstr>Сексуальний булінг принизливі погляди, жести, образливі рухи тіла, прізвиська  сексуального характеру, зйомки в роздягальнях, поширення образливих чуток, сексуальні загрози, жарти тощо</vt:lpstr>
      <vt:lpstr> Кіберзалякування кібербулінг полягає в звинуваченні когось з використанням образливих слів, брехні і неправдивих чуток за допомогою електронної пошти, текстових повідомлень і повідомлень в соціальних мережах. </vt:lpstr>
      <vt:lpstr>Презентация PowerPoint</vt:lpstr>
      <vt:lpstr> Основні механізми розвитку булінгу  СТРАХ ЗАЗДРОЩІ ТА КОНКУРЕНЦІЯ БАЖАННЯ ПІДПОРЯДКОВУВАТИ ВЛАСНІЙ ВОЛІ БАЖАННЯ ВИТІСНИТИ КОГОСЬ ІЗ ГРУПИ БАЖАННЯ ПРИНИЗИТИ ІНШОГО</vt:lpstr>
      <vt:lpstr>Булінг включає головні компоненти:  агресивна і негативна поведінка;  здійснюється регулярно; відбувається у стосунках, учасники яких мають неоднакову владу; така поведінка є навмисною</vt:lpstr>
      <vt:lpstr>Мотивацією до булінгу стає:  заздрість, помста, відчуття неприязні, прагнення відновити справедливість;  боротьба за владу;  потреба підпорядкування лідерові, нейтралізації суперника, самоствердження тощо</vt:lpstr>
      <vt:lpstr>Підлітки дискримінуються за такими ознаками: стать та вік, релігійні переконання, хвороби, етнічне походження, інвалідність, місце проживання, сімейний стан,майновий стан, зовнішність,мова,відсутність досвіду життя в колективі, низький інтелект, страх перед навчальним закладом </vt:lpstr>
      <vt:lpstr>Презентация PowerPoint</vt:lpstr>
      <vt:lpstr> Харкатеристика агресора булінгу: неврівноваженість; самозакоханість;  надмірна злість, ворожість;  бажання «почухати кулаки»; підвищене положення в суспільстві. </vt:lpstr>
      <vt:lpstr>Презентация PowerPoint</vt:lpstr>
      <vt:lpstr>Наслідки для жертви булінгу: Навіть 1 випадок булінгу залишає глибокий емоційний шрам, що вимагає спеціальної роботи психолога.  Розлади психіки У більшості випадків залишаються самотніми на все життя. </vt:lpstr>
      <vt:lpstr>Підлітки починають більше спілкуються в соціальних мережах, ніж в реальному світі, труднощі у взаєминах;  Результатом булінгу дуже часто бувають фізичні нездужання; Можливі розлади сну і переростання травми в психосоматику</vt:lpstr>
      <vt:lpstr>Риси жертв булінгу</vt:lpstr>
      <vt:lpstr>Для успішної боротьби з булінгом  всі члени училищної спільноти повинні прийти до єдиної думки, що насильство, цькування, дискримінація за будь-якою ознакою, сексуальні домагання, нетерпимість є НЕПРИЙНЯТНИМИ. Кожен повинен знати про те, в яких формах  може проявлятися насильство і цькування і як від нього страждають люди </vt:lpstr>
      <vt:lpstr> Дисциплінарні заходи  повинні мати виховний, а не каральний характер. Осуд, зауваження,догана мають бути спрямовані на вчинок учня, його можливі наслідки, а не на особистість порушника правил</vt:lpstr>
      <vt:lpstr> Необхідно запровадити механізми повідомлення про випадки насильства, щоб учні не боялися цього робити. Ці механізми повинні забезпечувати учням підтримку і конфіденційність, бути тактовними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Булінг в учнівському середовищі   Розробила: Соціальний педагог Слободенюк А.Д.</dc:title>
  <dc:creator>Admin</dc:creator>
  <cp:lastModifiedBy>КВПУ-Приемная</cp:lastModifiedBy>
  <cp:revision>19</cp:revision>
  <dcterms:created xsi:type="dcterms:W3CDTF">2019-03-26T08:38:03Z</dcterms:created>
  <dcterms:modified xsi:type="dcterms:W3CDTF">2019-03-28T14:09:49Z</dcterms:modified>
</cp:coreProperties>
</file>