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85" r:id="rId3"/>
    <p:sldId id="257" r:id="rId4"/>
    <p:sldId id="261" r:id="rId5"/>
    <p:sldId id="260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90" r:id="rId18"/>
    <p:sldId id="272" r:id="rId19"/>
    <p:sldId id="291" r:id="rId20"/>
    <p:sldId id="273" r:id="rId21"/>
    <p:sldId id="286" r:id="rId22"/>
    <p:sldId id="274" r:id="rId23"/>
    <p:sldId id="275" r:id="rId24"/>
    <p:sldId id="276" r:id="rId25"/>
    <p:sldId id="277" r:id="rId26"/>
    <p:sldId id="278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57DBD36D-EFE2-4F2F-B6E2-3C3394F4009A}">
          <p14:sldIdLst>
            <p14:sldId id="256"/>
            <p14:sldId id="285"/>
            <p14:sldId id="257"/>
            <p14:sldId id="261"/>
            <p14:sldId id="260"/>
            <p14:sldId id="259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90"/>
            <p14:sldId id="272"/>
            <p14:sldId id="291"/>
            <p14:sldId id="273"/>
            <p14:sldId id="286"/>
            <p14:sldId id="274"/>
            <p14:sldId id="275"/>
            <p14:sldId id="276"/>
            <p14:sldId id="277"/>
            <p14:sldId id="27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816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B6C34-B345-4E5C-9516-8662C640FEC8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A64CF-0F5A-4B66-8B78-F16097A65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147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A64CF-0F5A-4B66-8B78-F16097A65A7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520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10" Type="http://schemas.openxmlformats.org/officeDocument/2006/relationships/image" Target="../media/image17.gif"/><Relationship Id="rId4" Type="http://schemas.openxmlformats.org/officeDocument/2006/relationships/image" Target="../media/image11.jpg"/><Relationship Id="rId9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6858000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>
                <a:solidFill>
                  <a:srgbClr val="7030A0"/>
                </a:solidFill>
              </a:rPr>
              <a:t>Служба порозуміння Краматорського ВПУ №14</a:t>
            </a:r>
            <a:br>
              <a:rPr lang="uk-UA" dirty="0" smtClean="0">
                <a:solidFill>
                  <a:srgbClr val="7030A0"/>
                </a:solidFill>
              </a:rPr>
            </a:br>
            <a:r>
              <a:rPr lang="uk-UA" dirty="0" smtClean="0">
                <a:solidFill>
                  <a:srgbClr val="7030A0"/>
                </a:solidFill>
              </a:rPr>
              <a:t>«КОМПРОМІС»</a:t>
            </a:r>
            <a:br>
              <a:rPr lang="uk-UA" dirty="0" smtClean="0">
                <a:solidFill>
                  <a:srgbClr val="7030A0"/>
                </a:solidFill>
              </a:rPr>
            </a:br>
            <a:r>
              <a:rPr lang="uk-UA" dirty="0">
                <a:solidFill>
                  <a:srgbClr val="7030A0"/>
                </a:solidFill>
              </a:rPr>
              <a:t/>
            </a:r>
            <a:br>
              <a:rPr lang="uk-UA" dirty="0">
                <a:solidFill>
                  <a:srgbClr val="7030A0"/>
                </a:solidFill>
              </a:rPr>
            </a:br>
            <a:r>
              <a:rPr lang="uk-UA" dirty="0" smtClean="0">
                <a:solidFill>
                  <a:srgbClr val="7030A0"/>
                </a:solidFill>
              </a:rPr>
              <a:t/>
            </a:r>
            <a:br>
              <a:rPr lang="uk-UA" dirty="0" smtClean="0">
                <a:solidFill>
                  <a:srgbClr val="7030A0"/>
                </a:solidFill>
              </a:rPr>
            </a:br>
            <a:r>
              <a:rPr lang="uk-UA" dirty="0">
                <a:solidFill>
                  <a:srgbClr val="7030A0"/>
                </a:solidFill>
              </a:rPr>
              <a:t/>
            </a:r>
            <a:br>
              <a:rPr lang="uk-UA" dirty="0">
                <a:solidFill>
                  <a:srgbClr val="7030A0"/>
                </a:solidFill>
              </a:rPr>
            </a:br>
            <a:r>
              <a:rPr lang="uk-UA" dirty="0" smtClean="0">
                <a:solidFill>
                  <a:srgbClr val="7030A0"/>
                </a:solidFill>
              </a:rPr>
              <a:t/>
            </a:r>
            <a:br>
              <a:rPr lang="uk-UA" dirty="0" smtClean="0">
                <a:solidFill>
                  <a:srgbClr val="7030A0"/>
                </a:solidFill>
              </a:rPr>
            </a:br>
            <a:r>
              <a:rPr lang="uk-UA" dirty="0">
                <a:solidFill>
                  <a:srgbClr val="7030A0"/>
                </a:solidFill>
              </a:rPr>
              <a:t/>
            </a:r>
            <a:br>
              <a:rPr lang="uk-UA" dirty="0">
                <a:solidFill>
                  <a:srgbClr val="7030A0"/>
                </a:solidFill>
              </a:rPr>
            </a:br>
            <a:r>
              <a:rPr lang="uk-UA" sz="2000" dirty="0" smtClean="0">
                <a:solidFill>
                  <a:srgbClr val="7030A0"/>
                </a:solidFill>
              </a:rPr>
              <a:t>Розробила:</a:t>
            </a:r>
            <a:br>
              <a:rPr lang="uk-UA" sz="2000" dirty="0" smtClean="0">
                <a:solidFill>
                  <a:srgbClr val="7030A0"/>
                </a:solidFill>
              </a:rPr>
            </a:br>
            <a:r>
              <a:rPr lang="uk-UA" sz="2000" dirty="0" smtClean="0">
                <a:solidFill>
                  <a:srgbClr val="7030A0"/>
                </a:solidFill>
              </a:rPr>
              <a:t>Соціальний педагог</a:t>
            </a:r>
            <a:br>
              <a:rPr lang="uk-UA" sz="2000" dirty="0" smtClean="0">
                <a:solidFill>
                  <a:srgbClr val="7030A0"/>
                </a:solidFill>
              </a:rPr>
            </a:br>
            <a:r>
              <a:rPr lang="uk-UA" sz="2000" dirty="0" smtClean="0">
                <a:solidFill>
                  <a:srgbClr val="7030A0"/>
                </a:solidFill>
              </a:rPr>
              <a:t>Слободенюк Анастасія Дмитрівна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897" y="2276872"/>
            <a:ext cx="6264696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309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9036495" cy="6552728"/>
          </a:xfrm>
        </p:spPr>
        <p:txBody>
          <a:bodyPr/>
          <a:lstStyle/>
          <a:p>
            <a:pPr marL="0" indent="0" algn="ctr">
              <a:buNone/>
            </a:pPr>
            <a:r>
              <a:rPr lang="uk-UA" sz="3600" dirty="0" smtClean="0">
                <a:solidFill>
                  <a:srgbClr val="7030A0"/>
                </a:solidFill>
              </a:rPr>
              <a:t>3. Зустріч учасників конфлікту – обговорюють умови припинення конфлікту та підписують «угоду примирення»</a:t>
            </a:r>
            <a:br>
              <a:rPr lang="uk-UA" sz="3600" dirty="0" smtClean="0">
                <a:solidFill>
                  <a:srgbClr val="7030A0"/>
                </a:solidFill>
              </a:rPr>
            </a:br>
            <a:r>
              <a:rPr lang="uk-UA" sz="3600" dirty="0">
                <a:solidFill>
                  <a:srgbClr val="7030A0"/>
                </a:solidFill>
              </a:rPr>
              <a:t/>
            </a:r>
            <a:br>
              <a:rPr lang="uk-UA" sz="3600" dirty="0">
                <a:solidFill>
                  <a:srgbClr val="7030A0"/>
                </a:solidFill>
              </a:rPr>
            </a:br>
            <a:r>
              <a:rPr lang="uk-UA" sz="3600" dirty="0" smtClean="0">
                <a:solidFill>
                  <a:srgbClr val="7030A0"/>
                </a:solidFill>
              </a:rPr>
              <a:t/>
            </a:r>
            <a:br>
              <a:rPr lang="uk-UA" sz="3600" dirty="0" smtClean="0">
                <a:solidFill>
                  <a:srgbClr val="7030A0"/>
                </a:solidFill>
              </a:rPr>
            </a:br>
            <a:r>
              <a:rPr lang="uk-UA" sz="3600" dirty="0">
                <a:solidFill>
                  <a:srgbClr val="7030A0"/>
                </a:solidFill>
              </a:rPr>
              <a:t/>
            </a:r>
            <a:br>
              <a:rPr lang="uk-UA" sz="3600" dirty="0">
                <a:solidFill>
                  <a:srgbClr val="7030A0"/>
                </a:solidFill>
              </a:rPr>
            </a:br>
            <a:r>
              <a:rPr lang="uk-UA" sz="3600" dirty="0" smtClean="0">
                <a:solidFill>
                  <a:srgbClr val="7030A0"/>
                </a:solidFill>
              </a:rPr>
              <a:t/>
            </a:r>
            <a:br>
              <a:rPr lang="uk-UA" sz="3600" dirty="0" smtClean="0">
                <a:solidFill>
                  <a:srgbClr val="7030A0"/>
                </a:solidFill>
              </a:rPr>
            </a:br>
            <a:r>
              <a:rPr lang="uk-UA" sz="3600" dirty="0">
                <a:solidFill>
                  <a:srgbClr val="7030A0"/>
                </a:solidFill>
              </a:rPr>
              <a:t/>
            </a:r>
            <a:br>
              <a:rPr lang="uk-UA" sz="3600" dirty="0">
                <a:solidFill>
                  <a:srgbClr val="7030A0"/>
                </a:solidFill>
              </a:rPr>
            </a:br>
            <a:r>
              <a:rPr lang="uk-UA" sz="3600" dirty="0" smtClean="0">
                <a:solidFill>
                  <a:srgbClr val="7030A0"/>
                </a:solidFill>
              </a:rPr>
              <a:t/>
            </a:r>
            <a:br>
              <a:rPr lang="uk-UA" sz="3600" dirty="0" smtClean="0">
                <a:solidFill>
                  <a:srgbClr val="7030A0"/>
                </a:solidFill>
              </a:rPr>
            </a:br>
            <a:r>
              <a:rPr lang="uk-UA" sz="3600" dirty="0" smtClean="0">
                <a:solidFill>
                  <a:srgbClr val="7030A0"/>
                </a:solidFill>
              </a:rPr>
              <a:t>4. Виконання угоди</a:t>
            </a:r>
            <a:endParaRPr lang="ru-RU" sz="3600" dirty="0">
              <a:solidFill>
                <a:srgbClr val="7030A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861048"/>
            <a:ext cx="2800998" cy="18212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08920"/>
            <a:ext cx="2664296" cy="20627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749" y="2919373"/>
            <a:ext cx="2346267" cy="234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387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9036496" cy="6768752"/>
          </a:xfrm>
        </p:spPr>
        <p:txBody>
          <a:bodyPr/>
          <a:lstStyle/>
          <a:p>
            <a:pPr marL="0" indent="0" algn="ctr">
              <a:buNone/>
            </a:pPr>
            <a:r>
              <a:rPr lang="uk-UA" sz="3600" u="sng" dirty="0" smtClean="0">
                <a:solidFill>
                  <a:srgbClr val="7030A0"/>
                </a:solidFill>
              </a:rPr>
              <a:t>Коло порозуміння </a:t>
            </a:r>
            <a:r>
              <a:rPr lang="uk-UA" sz="3600" dirty="0" smtClean="0">
                <a:solidFill>
                  <a:srgbClr val="7030A0"/>
                </a:solidFill>
              </a:rPr>
              <a:t>– це ефективний підхід, що сприяє залученню до вирішення проблеми всіх зацікавлених осіб та забезпечує їх активну участь в обговоренні ситуації та прийнятті рішень</a:t>
            </a:r>
            <a:br>
              <a:rPr lang="uk-UA" sz="3600" dirty="0" smtClean="0">
                <a:solidFill>
                  <a:srgbClr val="7030A0"/>
                </a:solidFill>
              </a:rPr>
            </a:br>
            <a:endParaRPr lang="ru-RU" sz="3600" dirty="0">
              <a:solidFill>
                <a:srgbClr val="7030A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17032"/>
            <a:ext cx="4179840" cy="27774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696158"/>
            <a:ext cx="4211254" cy="279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358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784975" cy="5976664"/>
          </a:xfrm>
        </p:spPr>
        <p:txBody>
          <a:bodyPr/>
          <a:lstStyle/>
          <a:p>
            <a:pPr marL="0" indent="0" algn="ctr">
              <a:buNone/>
            </a:pPr>
            <a:r>
              <a:rPr lang="uk-UA" sz="3600" dirty="0" smtClean="0">
                <a:solidFill>
                  <a:srgbClr val="7030A0"/>
                </a:solidFill>
              </a:rPr>
              <a:t>Головна особливість Кола – кожен має можливість висловити свою точку зору та бути почутим іншими учасниками  </a:t>
            </a:r>
            <a:br>
              <a:rPr lang="uk-UA" sz="3600" dirty="0" smtClean="0">
                <a:solidFill>
                  <a:srgbClr val="7030A0"/>
                </a:solidFill>
              </a:rPr>
            </a:br>
            <a:endParaRPr lang="ru-RU" sz="3600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996952"/>
            <a:ext cx="7200800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700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84975" cy="6480720"/>
          </a:xfrm>
        </p:spPr>
        <p:txBody>
          <a:bodyPr/>
          <a:lstStyle/>
          <a:p>
            <a:pPr marL="0" indent="0" algn="ctr">
              <a:buNone/>
            </a:pPr>
            <a:r>
              <a:rPr lang="uk-UA" sz="3200" dirty="0" smtClean="0">
                <a:solidFill>
                  <a:srgbClr val="7030A0"/>
                </a:solidFill>
              </a:rPr>
              <a:t>Члени Служби порозуміння «Компроміс» також приймають активну участь у міських та училищних заходах, щодо запобіганню насильства серед молоді та формування в них толерантного ставлення один до одного</a:t>
            </a:r>
            <a:br>
              <a:rPr lang="uk-UA" sz="3200" dirty="0" smtClean="0">
                <a:solidFill>
                  <a:srgbClr val="7030A0"/>
                </a:solidFill>
              </a:rPr>
            </a:b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429000"/>
            <a:ext cx="4187957" cy="31409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429000"/>
            <a:ext cx="3312368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293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6858000"/>
          </a:xfrm>
        </p:spPr>
        <p:txBody>
          <a:bodyPr/>
          <a:lstStyle/>
          <a:p>
            <a:pPr marL="0" indent="0" algn="ctr">
              <a:buNone/>
            </a:pPr>
            <a:r>
              <a:rPr lang="uk-UA" sz="3600" dirty="0" smtClean="0">
                <a:solidFill>
                  <a:srgbClr val="7030A0"/>
                </a:solidFill>
              </a:rPr>
              <a:t>Найактивніші медіатори та </a:t>
            </a:r>
            <a:r>
              <a:rPr lang="uk-UA" sz="3600" dirty="0" err="1" smtClean="0">
                <a:solidFill>
                  <a:srgbClr val="7030A0"/>
                </a:solidFill>
              </a:rPr>
              <a:t>медіаторки</a:t>
            </a:r>
            <a:r>
              <a:rPr lang="uk-UA" sz="3600" dirty="0" smtClean="0">
                <a:solidFill>
                  <a:srgbClr val="7030A0"/>
                </a:solidFill>
              </a:rPr>
              <a:t> Служби «Компроміс» мали змогу пройти вдосконалення своїх навичок у вирішенні конфліктних ситуацій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2780928"/>
            <a:ext cx="4014191" cy="26674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832901"/>
            <a:ext cx="4211959" cy="279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181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6858000"/>
          </a:xfrm>
        </p:spPr>
        <p:txBody>
          <a:bodyPr/>
          <a:lstStyle/>
          <a:p>
            <a:pPr marL="0" indent="0" algn="ctr">
              <a:buNone/>
            </a:pPr>
            <a:r>
              <a:rPr lang="uk-UA" sz="3600" dirty="0" smtClean="0">
                <a:solidFill>
                  <a:srgbClr val="7030A0"/>
                </a:solidFill>
              </a:rPr>
              <a:t>Завдяки громадській організації  </a:t>
            </a:r>
            <a:br>
              <a:rPr lang="uk-UA" sz="3600" dirty="0" smtClean="0">
                <a:solidFill>
                  <a:srgbClr val="7030A0"/>
                </a:solidFill>
              </a:rPr>
            </a:br>
            <a:r>
              <a:rPr lang="uk-UA" sz="3600" dirty="0" smtClean="0">
                <a:solidFill>
                  <a:srgbClr val="7030A0"/>
                </a:solidFill>
              </a:rPr>
              <a:t>«</a:t>
            </a:r>
            <a:r>
              <a:rPr lang="uk-UA" sz="3600" dirty="0" err="1" smtClean="0">
                <a:solidFill>
                  <a:srgbClr val="7030A0"/>
                </a:solidFill>
              </a:rPr>
              <a:t>Ла</a:t>
            </a:r>
            <a:r>
              <a:rPr lang="uk-UA" sz="3600" dirty="0" smtClean="0">
                <a:solidFill>
                  <a:srgbClr val="7030A0"/>
                </a:solidFill>
              </a:rPr>
              <a:t> </a:t>
            </a:r>
            <a:r>
              <a:rPr lang="uk-UA" sz="3600" dirty="0" err="1" smtClean="0">
                <a:solidFill>
                  <a:srgbClr val="7030A0"/>
                </a:solidFill>
              </a:rPr>
              <a:t>Страда</a:t>
            </a:r>
            <a:r>
              <a:rPr lang="uk-UA" sz="3600" dirty="0" smtClean="0">
                <a:solidFill>
                  <a:srgbClr val="7030A0"/>
                </a:solidFill>
              </a:rPr>
              <a:t> - Україна» учні Краматорського ВПУ взяли участь у Форумі Служб порозуміння закладів освіти Донецької області </a:t>
            </a:r>
            <a:br>
              <a:rPr lang="uk-UA" sz="3600" dirty="0" smtClean="0">
                <a:solidFill>
                  <a:srgbClr val="7030A0"/>
                </a:solidFill>
              </a:rPr>
            </a:br>
            <a:endParaRPr lang="ru-RU" sz="3600" dirty="0">
              <a:solidFill>
                <a:srgbClr val="7030A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46" y="3140968"/>
            <a:ext cx="4166733" cy="25694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933056"/>
            <a:ext cx="4260304" cy="260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609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6858000"/>
          </a:xfrm>
        </p:spPr>
        <p:txBody>
          <a:bodyPr/>
          <a:lstStyle/>
          <a:p>
            <a:pPr marL="0" indent="0" algn="ctr">
              <a:buNone/>
            </a:pPr>
            <a:r>
              <a:rPr lang="uk-UA" sz="3600" dirty="0" smtClean="0">
                <a:solidFill>
                  <a:srgbClr val="7030A0"/>
                </a:solidFill>
              </a:rPr>
              <a:t>Підлітки з захопленням ділились своїм досвідом та враженнями від роботи в Службі порозуміння нашого училища</a:t>
            </a:r>
            <a:endParaRPr lang="ru-RU" sz="3600" dirty="0">
              <a:solidFill>
                <a:srgbClr val="7030A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3072">
            <a:off x="765760" y="2215328"/>
            <a:ext cx="3240360" cy="43204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5462">
            <a:off x="5355780" y="2197978"/>
            <a:ext cx="2981214" cy="423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772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241425"/>
            <a:ext cx="3309937" cy="438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8267">
            <a:off x="344703" y="330269"/>
            <a:ext cx="3078163" cy="2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1112">
            <a:off x="5652120" y="356468"/>
            <a:ext cx="30353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5206">
            <a:off x="323528" y="4365104"/>
            <a:ext cx="2871787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7259">
            <a:off x="5736257" y="4365103"/>
            <a:ext cx="2951163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79710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6858000"/>
          </a:xfrm>
        </p:spPr>
        <p:txBody>
          <a:bodyPr/>
          <a:lstStyle/>
          <a:p>
            <a:pPr marL="0" indent="0" algn="ctr">
              <a:buNone/>
            </a:pPr>
            <a:r>
              <a:rPr lang="uk-UA" sz="3600" dirty="0" smtClean="0">
                <a:solidFill>
                  <a:srgbClr val="7030A0"/>
                </a:solidFill>
              </a:rPr>
              <a:t>Учні Краматорського ВПУ дізналися багато цікавої та корисної інформації для подальшої роботи та розвитку нашої Служби «Компроміс», поспілкувались з кращими тренерами ГО «</a:t>
            </a:r>
            <a:r>
              <a:rPr lang="uk-UA" sz="3600" dirty="0" err="1" smtClean="0">
                <a:solidFill>
                  <a:srgbClr val="7030A0"/>
                </a:solidFill>
              </a:rPr>
              <a:t>Ла</a:t>
            </a:r>
            <a:r>
              <a:rPr lang="uk-UA" sz="3600" dirty="0" smtClean="0">
                <a:solidFill>
                  <a:srgbClr val="7030A0"/>
                </a:solidFill>
              </a:rPr>
              <a:t> </a:t>
            </a:r>
            <a:r>
              <a:rPr lang="uk-UA" sz="3600" dirty="0" err="1" smtClean="0">
                <a:solidFill>
                  <a:srgbClr val="7030A0"/>
                </a:solidFill>
              </a:rPr>
              <a:t>Страда-Україна</a:t>
            </a:r>
            <a:r>
              <a:rPr lang="uk-UA" sz="3600" dirty="0" smtClean="0">
                <a:solidFill>
                  <a:srgbClr val="7030A0"/>
                </a:solidFill>
              </a:rPr>
              <a:t>», представниками київської ювенальної превенції, представниками </a:t>
            </a:r>
            <a:r>
              <a:rPr lang="en-US" sz="3600" dirty="0" smtClean="0">
                <a:solidFill>
                  <a:srgbClr val="7030A0"/>
                </a:solidFill>
              </a:rPr>
              <a:t/>
            </a:r>
            <a:br>
              <a:rPr lang="en-US" sz="3600" dirty="0" smtClean="0">
                <a:solidFill>
                  <a:srgbClr val="7030A0"/>
                </a:solidFill>
              </a:rPr>
            </a:br>
            <a:r>
              <a:rPr lang="uk-UA" sz="3600" dirty="0" smtClean="0">
                <a:solidFill>
                  <a:srgbClr val="7030A0"/>
                </a:solidFill>
              </a:rPr>
              <a:t>«</a:t>
            </a:r>
            <a:r>
              <a:rPr lang="en-US" sz="3600" dirty="0" smtClean="0">
                <a:solidFill>
                  <a:srgbClr val="7030A0"/>
                </a:solidFill>
              </a:rPr>
              <a:t>U-Report</a:t>
            </a:r>
            <a:r>
              <a:rPr lang="uk-UA" sz="3600" dirty="0" smtClean="0">
                <a:solidFill>
                  <a:srgbClr val="7030A0"/>
                </a:solidFill>
              </a:rPr>
              <a:t>» та зірковими гостями, які були запрошені на урочисте закриття Форуму</a:t>
            </a:r>
            <a:endParaRPr lang="ru-RU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1441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60648"/>
            <a:ext cx="3506625" cy="25627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3744416" cy="25649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212975"/>
            <a:ext cx="3506625" cy="32403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212976"/>
            <a:ext cx="3744416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593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96943" cy="6120680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>
                <a:solidFill>
                  <a:srgbClr val="7030A0"/>
                </a:solidFill>
              </a:rPr>
              <a:t>Створення служби: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268758"/>
            <a:ext cx="2344471" cy="20957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56488">
            <a:off x="6686509" y="1548497"/>
            <a:ext cx="2003820" cy="1952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18481">
            <a:off x="573197" y="1441259"/>
            <a:ext cx="1838393" cy="21220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445431"/>
            <a:ext cx="4337779" cy="34125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22" y="3852842"/>
            <a:ext cx="1851206" cy="288852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5" y="3942644"/>
            <a:ext cx="2128381" cy="291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7839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7029400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>
                <a:solidFill>
                  <a:srgbClr val="7030A0"/>
                </a:solidFill>
              </a:rPr>
              <a:t/>
            </a:r>
            <a:br>
              <a:rPr lang="uk-UA" dirty="0" smtClean="0">
                <a:solidFill>
                  <a:srgbClr val="7030A0"/>
                </a:solidFill>
              </a:rPr>
            </a:br>
            <a:r>
              <a:rPr lang="uk-UA" dirty="0" smtClean="0">
                <a:solidFill>
                  <a:srgbClr val="7030A0"/>
                </a:solidFill>
              </a:rPr>
              <a:t>Створення Служби «КОМПРОМІС» дає можливість підліткам :</a:t>
            </a:r>
            <a:br>
              <a:rPr lang="uk-UA" dirty="0" smtClean="0">
                <a:solidFill>
                  <a:srgbClr val="7030A0"/>
                </a:solidFill>
              </a:rPr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789040"/>
            <a:ext cx="2915816" cy="26970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049010"/>
            <a:ext cx="2106742" cy="28089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010644"/>
            <a:ext cx="1923678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383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5896"/>
            <a:ext cx="9036496" cy="6832104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>
                <a:solidFill>
                  <a:srgbClr val="7030A0"/>
                </a:solidFill>
              </a:rPr>
              <a:t/>
            </a:r>
            <a:br>
              <a:rPr lang="uk-UA" dirty="0" smtClean="0">
                <a:solidFill>
                  <a:srgbClr val="7030A0"/>
                </a:solidFill>
              </a:rPr>
            </a:br>
            <a:r>
              <a:rPr lang="uk-UA" dirty="0" smtClean="0">
                <a:solidFill>
                  <a:srgbClr val="7030A0"/>
                </a:solidFill>
              </a:rPr>
              <a:t>- </a:t>
            </a:r>
            <a:r>
              <a:rPr lang="uk-UA" dirty="0">
                <a:solidFill>
                  <a:srgbClr val="7030A0"/>
                </a:solidFill>
              </a:rPr>
              <a:t>конструктивно вирішувати конфлікти;</a:t>
            </a:r>
            <a:br>
              <a:rPr lang="uk-UA" dirty="0">
                <a:solidFill>
                  <a:srgbClr val="7030A0"/>
                </a:solidFill>
              </a:rPr>
            </a:br>
            <a:r>
              <a:rPr lang="uk-UA" dirty="0">
                <a:solidFill>
                  <a:srgbClr val="7030A0"/>
                </a:solidFill>
              </a:rPr>
              <a:t>- розвивати навички толерантного ставлення до інших;</a:t>
            </a:r>
            <a:br>
              <a:rPr lang="uk-UA" dirty="0">
                <a:solidFill>
                  <a:srgbClr val="7030A0"/>
                </a:solidFill>
              </a:rPr>
            </a:br>
            <a:r>
              <a:rPr lang="uk-UA" dirty="0">
                <a:solidFill>
                  <a:srgbClr val="7030A0"/>
                </a:solidFill>
              </a:rPr>
              <a:t>- </a:t>
            </a:r>
            <a:r>
              <a:rPr lang="uk-UA" dirty="0" smtClean="0">
                <a:solidFill>
                  <a:srgbClr val="7030A0"/>
                </a:solidFill>
              </a:rPr>
              <a:t>розвивати </a:t>
            </a:r>
            <a:r>
              <a:rPr lang="uk-UA" dirty="0">
                <a:solidFill>
                  <a:srgbClr val="7030A0"/>
                </a:solidFill>
              </a:rPr>
              <a:t>лідерські </a:t>
            </a:r>
            <a:r>
              <a:rPr lang="uk-UA" dirty="0" smtClean="0">
                <a:solidFill>
                  <a:srgbClr val="7030A0"/>
                </a:solidFill>
              </a:rPr>
              <a:t>якості;</a:t>
            </a:r>
            <a:r>
              <a:rPr lang="uk-UA" dirty="0">
                <a:solidFill>
                  <a:srgbClr val="7030A0"/>
                </a:solidFill>
              </a:rPr>
              <a:t> </a:t>
            </a:r>
            <a:r>
              <a:rPr lang="uk-UA" dirty="0" smtClean="0">
                <a:solidFill>
                  <a:srgbClr val="7030A0"/>
                </a:solidFill>
              </a:rPr>
              <a:t/>
            </a:r>
            <a:br>
              <a:rPr lang="uk-UA" dirty="0" smtClean="0">
                <a:solidFill>
                  <a:srgbClr val="7030A0"/>
                </a:solidFill>
              </a:rPr>
            </a:br>
            <a:r>
              <a:rPr lang="uk-UA" dirty="0">
                <a:solidFill>
                  <a:srgbClr val="7030A0"/>
                </a:solidFill>
              </a:rPr>
              <a:t/>
            </a:r>
            <a:br>
              <a:rPr lang="uk-UA" dirty="0">
                <a:solidFill>
                  <a:srgbClr val="7030A0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77062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46232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>
                <a:solidFill>
                  <a:srgbClr val="7030A0"/>
                </a:solidFill>
              </a:rPr>
              <a:t>- дає змогу отримати консультацію та захист;</a:t>
            </a:r>
            <a:br>
              <a:rPr lang="uk-UA" dirty="0" smtClean="0">
                <a:solidFill>
                  <a:srgbClr val="7030A0"/>
                </a:solidFill>
              </a:rPr>
            </a:br>
            <a:r>
              <a:rPr lang="uk-UA" dirty="0">
                <a:solidFill>
                  <a:srgbClr val="7030A0"/>
                </a:solidFill>
              </a:rPr>
              <a:t>- </a:t>
            </a:r>
            <a:r>
              <a:rPr lang="uk-UA" dirty="0" smtClean="0">
                <a:solidFill>
                  <a:srgbClr val="7030A0"/>
                </a:solidFill>
              </a:rPr>
              <a:t>розвивати </a:t>
            </a:r>
            <a:r>
              <a:rPr lang="uk-UA" dirty="0">
                <a:solidFill>
                  <a:srgbClr val="7030A0"/>
                </a:solidFill>
              </a:rPr>
              <a:t>комунікативні навички;</a:t>
            </a:r>
            <a:br>
              <a:rPr lang="uk-UA" dirty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852936"/>
            <a:ext cx="7128792" cy="335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4132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16632"/>
            <a:ext cx="9143999" cy="6741368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>
                <a:solidFill>
                  <a:srgbClr val="7030A0"/>
                </a:solidFill>
              </a:rPr>
              <a:t>Завдяки роботі Служби порозуміння:</a:t>
            </a:r>
            <a:br>
              <a:rPr lang="uk-UA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16832"/>
            <a:ext cx="7128792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0158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6858000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>
                <a:solidFill>
                  <a:srgbClr val="7030A0"/>
                </a:solidFill>
              </a:rPr>
              <a:t/>
            </a:r>
            <a:br>
              <a:rPr lang="uk-UA" dirty="0" smtClean="0">
                <a:solidFill>
                  <a:srgbClr val="7030A0"/>
                </a:solidFill>
              </a:rPr>
            </a:br>
            <a:r>
              <a:rPr lang="uk-UA" dirty="0" smtClean="0">
                <a:solidFill>
                  <a:srgbClr val="7030A0"/>
                </a:solidFill>
              </a:rPr>
              <a:t>- </a:t>
            </a:r>
            <a:r>
              <a:rPr lang="uk-UA" dirty="0">
                <a:solidFill>
                  <a:srgbClr val="7030A0"/>
                </a:solidFill>
              </a:rPr>
              <a:t>зменшилась кількість конфліктів;</a:t>
            </a:r>
            <a:br>
              <a:rPr lang="uk-UA" dirty="0">
                <a:solidFill>
                  <a:srgbClr val="7030A0"/>
                </a:solidFill>
              </a:rPr>
            </a:br>
            <a:r>
              <a:rPr lang="uk-UA" dirty="0">
                <a:solidFill>
                  <a:srgbClr val="7030A0"/>
                </a:solidFill>
              </a:rPr>
              <a:t>- покращилась дисципліна та мікроклімат в Краматорському ВПУ;</a:t>
            </a:r>
            <a:br>
              <a:rPr lang="uk-UA" dirty="0">
                <a:solidFill>
                  <a:srgbClr val="7030A0"/>
                </a:solidFill>
              </a:rPr>
            </a:br>
            <a:r>
              <a:rPr lang="uk-UA" dirty="0">
                <a:solidFill>
                  <a:srgbClr val="7030A0"/>
                </a:solidFill>
              </a:rPr>
              <a:t>- збільшилась кількість активістів та </a:t>
            </a:r>
            <a:r>
              <a:rPr lang="uk-UA" dirty="0" smtClean="0">
                <a:solidFill>
                  <a:srgbClr val="7030A0"/>
                </a:solidFill>
              </a:rPr>
              <a:t>лідерів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63114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6858000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>
                <a:solidFill>
                  <a:srgbClr val="7030A0"/>
                </a:solidFill>
              </a:rPr>
              <a:t/>
            </a:r>
            <a:br>
              <a:rPr lang="uk-UA" dirty="0" smtClean="0">
                <a:solidFill>
                  <a:srgbClr val="7030A0"/>
                </a:solidFill>
              </a:rPr>
            </a:br>
            <a:r>
              <a:rPr lang="uk-UA" dirty="0" smtClean="0">
                <a:solidFill>
                  <a:srgbClr val="7030A0"/>
                </a:solidFill>
              </a:rPr>
              <a:t>Впровадження медіації та розвиток Служби порозуміння дає можливість діяти максимально згідно з власними інтересами та не обмежувати своє право на свободу особистості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1449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84" y="1434"/>
            <a:ext cx="9176084" cy="685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121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632848" cy="4968552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>
                <a:solidFill>
                  <a:srgbClr val="7030A0"/>
                </a:solidFill>
              </a:rPr>
              <a:t>НАШ ДЕВІЗ:</a:t>
            </a:r>
            <a:br>
              <a:rPr lang="uk-UA" dirty="0" smtClean="0">
                <a:solidFill>
                  <a:srgbClr val="7030A0"/>
                </a:solidFill>
              </a:rPr>
            </a:br>
            <a:r>
              <a:rPr lang="uk-UA" dirty="0" smtClean="0">
                <a:solidFill>
                  <a:srgbClr val="7030A0"/>
                </a:solidFill>
              </a:rPr>
              <a:t>«З конфлікту</a:t>
            </a:r>
            <a:br>
              <a:rPr lang="uk-UA" dirty="0" smtClean="0">
                <a:solidFill>
                  <a:srgbClr val="7030A0"/>
                </a:solidFill>
              </a:rPr>
            </a:br>
            <a:r>
              <a:rPr lang="uk-UA" dirty="0" smtClean="0">
                <a:solidFill>
                  <a:srgbClr val="7030A0"/>
                </a:solidFill>
              </a:rPr>
              <a:t> відроджується дружба!»</a:t>
            </a:r>
            <a:br>
              <a:rPr lang="uk-UA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2936"/>
            <a:ext cx="9144000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106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7"/>
            <a:ext cx="8424935" cy="6169335"/>
          </a:xfrm>
        </p:spPr>
        <p:txBody>
          <a:bodyPr/>
          <a:lstStyle/>
          <a:p>
            <a:pPr marL="0" indent="0" algn="l">
              <a:buNone/>
            </a:pPr>
            <a:r>
              <a:rPr lang="uk-UA" sz="4400" dirty="0" smtClean="0">
                <a:solidFill>
                  <a:srgbClr val="7030A0"/>
                </a:solidFill>
              </a:rPr>
              <a:t>Нас оточують конфлікти, тому актуальною проблемою являється вдосконалення системи профілактики бездоглядності та правопорушень серед підлітків, шляхом впровадження інноваційних методів</a:t>
            </a:r>
            <a:endParaRPr lang="ru-RU" sz="4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58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" y="1"/>
            <a:ext cx="2616974" cy="20358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3" y="12101"/>
            <a:ext cx="2698375" cy="202378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" y="4155754"/>
            <a:ext cx="2718459" cy="270224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69" y="4168405"/>
            <a:ext cx="2802094" cy="26895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269" y="2057236"/>
            <a:ext cx="3619500" cy="29337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269" y="5013356"/>
            <a:ext cx="3619500" cy="184464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59" y="2035882"/>
            <a:ext cx="2762396" cy="211987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674" y="2035882"/>
            <a:ext cx="2801806" cy="211987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924" y="-10758"/>
            <a:ext cx="382955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643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5976664"/>
          </a:xfrm>
        </p:spPr>
        <p:txBody>
          <a:bodyPr/>
          <a:lstStyle/>
          <a:p>
            <a:pPr marL="0" indent="0" algn="ctr">
              <a:buNone/>
            </a:pPr>
            <a:r>
              <a:rPr lang="uk-UA" u="sng" dirty="0" smtClean="0">
                <a:solidFill>
                  <a:srgbClr val="7030A0"/>
                </a:solidFill>
              </a:rPr>
              <a:t/>
            </a:r>
            <a:br>
              <a:rPr lang="uk-UA" u="sng" dirty="0" smtClean="0">
                <a:solidFill>
                  <a:srgbClr val="7030A0"/>
                </a:solidFill>
              </a:rPr>
            </a:br>
            <a:r>
              <a:rPr lang="uk-UA" u="sng" dirty="0" smtClean="0">
                <a:solidFill>
                  <a:srgbClr val="7030A0"/>
                </a:solidFill>
              </a:rPr>
              <a:t>Ціль служби порозуміння </a:t>
            </a:r>
            <a:r>
              <a:rPr lang="uk-UA" dirty="0" smtClean="0">
                <a:solidFill>
                  <a:srgbClr val="7030A0"/>
                </a:solidFill>
              </a:rPr>
              <a:t>– </a:t>
            </a:r>
            <a:br>
              <a:rPr lang="uk-UA" dirty="0" smtClean="0">
                <a:solidFill>
                  <a:srgbClr val="7030A0"/>
                </a:solidFill>
              </a:rPr>
            </a:br>
            <a:r>
              <a:rPr lang="uk-UA" dirty="0" smtClean="0">
                <a:solidFill>
                  <a:srgbClr val="7030A0"/>
                </a:solidFill>
              </a:rPr>
              <a:t>сприяння профілактиці правопорушень та соціальній реабілітації учасників конфліктних ситуацій на основі принципів встановлення справедливості</a:t>
            </a:r>
            <a:br>
              <a:rPr lang="uk-UA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710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424936" cy="6408712"/>
          </a:xfrm>
        </p:spPr>
        <p:txBody>
          <a:bodyPr/>
          <a:lstStyle/>
          <a:p>
            <a:pPr marL="0" indent="0" algn="ctr">
              <a:buNone/>
            </a:pPr>
            <a:r>
              <a:rPr lang="uk-UA" u="sng" dirty="0" smtClean="0">
                <a:solidFill>
                  <a:srgbClr val="7030A0"/>
                </a:solidFill>
              </a:rPr>
              <a:t>Основні задачі:</a:t>
            </a:r>
            <a:br>
              <a:rPr lang="uk-UA" u="sng" dirty="0" smtClean="0">
                <a:solidFill>
                  <a:srgbClr val="7030A0"/>
                </a:solidFill>
              </a:rPr>
            </a:br>
            <a:r>
              <a:rPr lang="uk-UA" dirty="0" smtClean="0">
                <a:solidFill>
                  <a:srgbClr val="7030A0"/>
                </a:solidFill>
              </a:rPr>
              <a:t>1. Проведення програм примирення для учасників конфліктів в Краматорському ВПУ</a:t>
            </a:r>
            <a:br>
              <a:rPr lang="uk-UA" dirty="0" smtClean="0">
                <a:solidFill>
                  <a:srgbClr val="7030A0"/>
                </a:solidFill>
              </a:rPr>
            </a:br>
            <a:r>
              <a:rPr lang="uk-UA" dirty="0" smtClean="0">
                <a:solidFill>
                  <a:srgbClr val="7030A0"/>
                </a:solidFill>
              </a:rPr>
              <a:t>2. Навчання учнів методам вирішення конфліктів мирним шляхом 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714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5" cy="6480720"/>
          </a:xfrm>
        </p:spPr>
        <p:txBody>
          <a:bodyPr/>
          <a:lstStyle/>
          <a:p>
            <a:pPr marL="0" indent="0" algn="ctr">
              <a:buNone/>
            </a:pPr>
            <a:r>
              <a:rPr lang="uk-UA" sz="3600" u="sng" dirty="0" smtClean="0">
                <a:solidFill>
                  <a:srgbClr val="7030A0"/>
                </a:solidFill>
              </a:rPr>
              <a:t>Медіація </a:t>
            </a:r>
            <a:r>
              <a:rPr lang="uk-UA" sz="3600" dirty="0" smtClean="0">
                <a:solidFill>
                  <a:srgbClr val="7030A0"/>
                </a:solidFill>
              </a:rPr>
              <a:t>–  метод урегулювання спорів, конфліктів з залученням </a:t>
            </a:r>
            <a:r>
              <a:rPr lang="uk-UA" sz="4000" dirty="0" smtClean="0">
                <a:solidFill>
                  <a:srgbClr val="7030A0"/>
                </a:solidFill>
              </a:rPr>
              <a:t>медіатора/</a:t>
            </a:r>
            <a:r>
              <a:rPr lang="uk-UA" sz="4000" dirty="0" err="1" smtClean="0">
                <a:solidFill>
                  <a:srgbClr val="7030A0"/>
                </a:solidFill>
              </a:rPr>
              <a:t>медіаторки</a:t>
            </a:r>
            <a:r>
              <a:rPr lang="uk-UA" sz="4000" dirty="0" smtClean="0">
                <a:solidFill>
                  <a:srgbClr val="7030A0"/>
                </a:solidFill>
              </a:rPr>
              <a:t> (посередника), який допомагає сторонам конфлікту налагодити процес комунікації, щоб вони самі змогли обрати той варіант рішення, який задовольняв би потреби та інтереси всіх учасників ситуації   </a:t>
            </a:r>
            <a:endParaRPr lang="ru-RU" sz="4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312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116632"/>
            <a:ext cx="8856984" cy="6480720"/>
          </a:xfrm>
        </p:spPr>
        <p:txBody>
          <a:bodyPr/>
          <a:lstStyle/>
          <a:p>
            <a:pPr marL="0" indent="0" algn="ctr">
              <a:buNone/>
            </a:pPr>
            <a:r>
              <a:rPr lang="uk-UA" sz="3600" u="sng" dirty="0" smtClean="0">
                <a:solidFill>
                  <a:srgbClr val="7030A0"/>
                </a:solidFill>
              </a:rPr>
              <a:t>Етапи проведення медіації:</a:t>
            </a:r>
            <a:br>
              <a:rPr lang="uk-UA" sz="3600" u="sng" dirty="0" smtClean="0">
                <a:solidFill>
                  <a:srgbClr val="7030A0"/>
                </a:solidFill>
              </a:rPr>
            </a:br>
            <a:r>
              <a:rPr lang="uk-UA" sz="3600" dirty="0" smtClean="0">
                <a:solidFill>
                  <a:srgbClr val="7030A0"/>
                </a:solidFill>
              </a:rPr>
              <a:t>1. Підготовчий – отримання інформації</a:t>
            </a:r>
            <a:br>
              <a:rPr lang="uk-UA" sz="3600" dirty="0" smtClean="0">
                <a:solidFill>
                  <a:srgbClr val="7030A0"/>
                </a:solidFill>
              </a:rPr>
            </a:br>
            <a:r>
              <a:rPr lang="uk-UA" sz="3600" dirty="0">
                <a:solidFill>
                  <a:srgbClr val="7030A0"/>
                </a:solidFill>
              </a:rPr>
              <a:t/>
            </a:r>
            <a:br>
              <a:rPr lang="uk-UA" sz="3600" dirty="0">
                <a:solidFill>
                  <a:srgbClr val="7030A0"/>
                </a:solidFill>
              </a:rPr>
            </a:br>
            <a:r>
              <a:rPr lang="uk-UA" sz="3600" dirty="0" smtClean="0">
                <a:solidFill>
                  <a:srgbClr val="7030A0"/>
                </a:solidFill>
              </a:rPr>
              <a:t/>
            </a:r>
            <a:br>
              <a:rPr lang="uk-UA" sz="3600" dirty="0" smtClean="0">
                <a:solidFill>
                  <a:srgbClr val="7030A0"/>
                </a:solidFill>
              </a:rPr>
            </a:br>
            <a:r>
              <a:rPr lang="uk-UA" sz="3600" dirty="0">
                <a:solidFill>
                  <a:srgbClr val="7030A0"/>
                </a:solidFill>
              </a:rPr>
              <a:t/>
            </a:r>
            <a:br>
              <a:rPr lang="uk-UA" sz="3600" dirty="0">
                <a:solidFill>
                  <a:srgbClr val="7030A0"/>
                </a:solidFill>
              </a:rPr>
            </a:br>
            <a:r>
              <a:rPr lang="uk-UA" sz="3600" dirty="0" smtClean="0">
                <a:solidFill>
                  <a:srgbClr val="7030A0"/>
                </a:solidFill>
              </a:rPr>
              <a:t/>
            </a:r>
            <a:br>
              <a:rPr lang="uk-UA" sz="3600" dirty="0" smtClean="0">
                <a:solidFill>
                  <a:srgbClr val="7030A0"/>
                </a:solidFill>
              </a:rPr>
            </a:br>
            <a:r>
              <a:rPr lang="uk-UA" sz="3600" dirty="0" smtClean="0">
                <a:solidFill>
                  <a:srgbClr val="7030A0"/>
                </a:solidFill>
              </a:rPr>
              <a:t/>
            </a:r>
            <a:br>
              <a:rPr lang="uk-UA" sz="3600" dirty="0" smtClean="0">
                <a:solidFill>
                  <a:srgbClr val="7030A0"/>
                </a:solidFill>
              </a:rPr>
            </a:br>
            <a:r>
              <a:rPr lang="uk-UA" sz="3600" dirty="0" smtClean="0">
                <a:solidFill>
                  <a:srgbClr val="7030A0"/>
                </a:solidFill>
              </a:rPr>
              <a:t>2. Попередні зустрічі  - медіатори зустрічаються окремо з кожною стороною конфлікту</a:t>
            </a:r>
            <a:endParaRPr lang="ru-RU" sz="3600" dirty="0">
              <a:solidFill>
                <a:srgbClr val="7030A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88840"/>
            <a:ext cx="3672408" cy="24907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988840"/>
            <a:ext cx="3600401" cy="249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07705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278</TotalTime>
  <Words>252</Words>
  <Application>Microsoft Office PowerPoint</Application>
  <PresentationFormat>Экран (4:3)</PresentationFormat>
  <Paragraphs>23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Воздушный поток</vt:lpstr>
      <vt:lpstr>Служба порозуміння Краматорського ВПУ №14 «КОМПРОМІС»      Розробила: Соціальний педагог Слободенюк Анастасія Дмитрівна</vt:lpstr>
      <vt:lpstr>Створення служби:</vt:lpstr>
      <vt:lpstr>НАШ ДЕВІЗ: «З конфлікту  відроджується дружба!» </vt:lpstr>
      <vt:lpstr>Нас оточують конфлікти, тому актуальною проблемою являється вдосконалення системи профілактики бездоглядності та правопорушень серед підлітків, шляхом впровадження інноваційних методів</vt:lpstr>
      <vt:lpstr>Презентация PowerPoint</vt:lpstr>
      <vt:lpstr> Ціль служби порозуміння –  сприяння профілактиці правопорушень та соціальній реабілітації учасників конфліктних ситуацій на основі принципів встановлення справедливості </vt:lpstr>
      <vt:lpstr>Основні задачі: 1. Проведення програм примирення для учасників конфліктів в Краматорському ВПУ 2. Навчання учнів методам вирішення конфліктів мирним шляхом </vt:lpstr>
      <vt:lpstr>Медіація –  метод урегулювання спорів, конфліктів з залученням медіатора/медіаторки (посередника), який допомагає сторонам конфлікту налагодити процес комунікації, щоб вони самі змогли обрати той варіант рішення, який задовольняв би потреби та інтереси всіх учасників ситуації   </vt:lpstr>
      <vt:lpstr>Етапи проведення медіації: 1. Підготовчий – отримання інформації      2. Попередні зустрічі  - медіатори зустрічаються окремо з кожною стороною конфлікту</vt:lpstr>
      <vt:lpstr>3. Зустріч учасників конфлікту – обговорюють умови припинення конфлікту та підписують «угоду примирення»       4. Виконання угоди</vt:lpstr>
      <vt:lpstr>Коло порозуміння – це ефективний підхід, що сприяє залученню до вирішення проблеми всіх зацікавлених осіб та забезпечує їх активну участь в обговоренні ситуації та прийнятті рішень </vt:lpstr>
      <vt:lpstr>Головна особливість Кола – кожен має можливість висловити свою точку зору та бути почутим іншими учасниками   </vt:lpstr>
      <vt:lpstr>Члени Служби порозуміння «Компроміс» також приймають активну участь у міських та училищних заходах, щодо запобіганню насильства серед молоді та формування в них толерантного ставлення один до одного </vt:lpstr>
      <vt:lpstr>Найактивніші медіатори та медіаторки Служби «Компроміс» мали змогу пройти вдосконалення своїх навичок у вирішенні конфліктних ситуацій </vt:lpstr>
      <vt:lpstr>Завдяки громадській організації   «Ла Страда - Україна» учні Краматорського ВПУ взяли участь у Форумі Служб порозуміння закладів освіти Донецької області  </vt:lpstr>
      <vt:lpstr>Підлітки з захопленням ділились своїм досвідом та враженнями від роботи в Службі порозуміння нашого училища</vt:lpstr>
      <vt:lpstr>Презентация PowerPoint</vt:lpstr>
      <vt:lpstr>Учні Краматорського ВПУ дізналися багато цікавої та корисної інформації для подальшої роботи та розвитку нашої Служби «Компроміс», поспілкувались з кращими тренерами ГО «Ла Страда-Україна», представниками київської ювенальної превенції, представниками  «U-Report» та зірковими гостями, які були запрошені на урочисте закриття Форуму</vt:lpstr>
      <vt:lpstr>Презентация PowerPoint</vt:lpstr>
      <vt:lpstr> Створення Служби «КОМПРОМІС» дає можливість підліткам : </vt:lpstr>
      <vt:lpstr> - конструктивно вирішувати конфлікти; - розвивати навички толерантного ставлення до інших; - розвивати лідерські якості;   </vt:lpstr>
      <vt:lpstr>- дає змогу отримати консультацію та захист; - розвивати комунікативні навички; </vt:lpstr>
      <vt:lpstr>Завдяки роботі Служби порозуміння: </vt:lpstr>
      <vt:lpstr> - зменшилась кількість конфліктів; - покращилась дисципліна та мікроклімат в Краматорському ВПУ; - збільшилась кількість активістів та лідерів</vt:lpstr>
      <vt:lpstr> Впровадження медіації та розвиток Служби порозуміння дає можливість діяти максимально згідно з власними інтересами та не обмежувати своє право на свободу особистості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Настя</cp:lastModifiedBy>
  <cp:revision>28</cp:revision>
  <dcterms:created xsi:type="dcterms:W3CDTF">2019-03-14T10:52:19Z</dcterms:created>
  <dcterms:modified xsi:type="dcterms:W3CDTF">2019-04-04T17:31:11Z</dcterms:modified>
</cp:coreProperties>
</file>